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ihn4NupMWlqXTbD7t6A4k0GY85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f1222e4c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f1222e4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7f1222e4cb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f1222e4c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7f1222e4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7f1222e4c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f1222e4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7f1222e4cb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7f1222e4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7f1222e4cb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f1222e4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37f1222e4cb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7f1222e4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37f1222e4cb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a5e84da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8a5e84da4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7" name="Google Shape;37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43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44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4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47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>
              <a:solidFill>
                <a:srgbClr val="88A44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hyperlink" Target="https://api.flutter.dev/flutter/painting/EdgeInsets/EdgeInsets.all.html" TargetMode="External"/><Relationship Id="rId5" Type="http://schemas.openxmlformats.org/officeDocument/2006/relationships/hyperlink" Target="https://api.flutter.dev/flutter/painting/EdgeInsets/EdgeInsets.only.html" TargetMode="External"/><Relationship Id="rId6" Type="http://schemas.openxmlformats.org/officeDocument/2006/relationships/hyperlink" Target="https://api.flutter.dev/flutter/painting/EdgeInsets/EdgeInsets.symmetric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40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47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Relationship Id="rId4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Relationship Id="rId4" Type="http://schemas.openxmlformats.org/officeDocument/2006/relationships/hyperlink" Target="https://youtu.be/EgtPleVwxBQ?si=0EI5Us31J92iNpXi" TargetMode="External"/><Relationship Id="rId5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Relationship Id="rId4" Type="http://schemas.openxmlformats.org/officeDocument/2006/relationships/hyperlink" Target="https://youtu.be/EHPu_DzRfqA?si=9icYcVtbz7bE6CbZ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Relationship Id="rId4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Relationship Id="rId4" Type="http://schemas.openxmlformats.org/officeDocument/2006/relationships/image" Target="../media/image4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jp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799" y="1597819"/>
            <a:ext cx="8162926" cy="12729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ID" sz="6600">
                <a:solidFill>
                  <a:schemeClr val="lt1"/>
                </a:solidFill>
              </a:rPr>
              <a:t>Layout and Widget</a:t>
            </a:r>
            <a:br>
              <a:rPr lang="en-ID" sz="6600">
                <a:solidFill>
                  <a:schemeClr val="lt1"/>
                </a:solidFill>
              </a:rPr>
            </a:br>
            <a:r>
              <a:rPr lang="en-ID" sz="3200">
                <a:solidFill>
                  <a:schemeClr val="lt1"/>
                </a:solidFill>
              </a:rPr>
              <a:t>part 1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4685145" y="3468832"/>
            <a:ext cx="3962400" cy="1103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ID" sz="1600">
                <a:solidFill>
                  <a:srgbClr val="FFFFFF"/>
                </a:solidFill>
              </a:rPr>
              <a:t>Week 3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rgbClr val="C6D9F1"/>
              </a:buClr>
              <a:buSzPts val="1600"/>
              <a:buNone/>
            </a:pPr>
            <a:r>
              <a:rPr lang="en-ID" sz="1600">
                <a:solidFill>
                  <a:srgbClr val="C6D9F1"/>
                </a:solidFill>
              </a:rPr>
              <a:t>Program Studi Teknik Informatika</a:t>
            </a:r>
            <a:endParaRPr sz="1600">
              <a:solidFill>
                <a:srgbClr val="C6D9F1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rgbClr val="C6D9F1"/>
              </a:buClr>
              <a:buSzPts val="1600"/>
              <a:buNone/>
            </a:pPr>
            <a:r>
              <a:rPr lang="en-ID" sz="1600">
                <a:solidFill>
                  <a:srgbClr val="C6D9F1"/>
                </a:solidFill>
              </a:rPr>
              <a:t>Fakultas Teknik – Universitas Surabaya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85799" y="1166090"/>
            <a:ext cx="5721927" cy="461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Emerging Technology : Flutter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AspectRatio Layout</a:t>
            </a:r>
            <a:endParaRPr/>
          </a:p>
        </p:txBody>
      </p:sp>
      <p:cxnSp>
        <p:nvCxnSpPr>
          <p:cNvPr id="172" name="Google Shape;172;p10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73" name="Google Shape;173;p1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0"/>
          <p:cNvSpPr txBox="1"/>
          <p:nvPr>
            <p:ph idx="1" type="body"/>
          </p:nvPr>
        </p:nvSpPr>
        <p:spPr>
          <a:xfrm>
            <a:off x="457200" y="783771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Arial"/>
                <a:ea typeface="Arial"/>
                <a:cs typeface="Arial"/>
                <a:sym typeface="Arial"/>
              </a:rPr>
              <a:t>This widget will attempt to size its child to a specific aspect ratio: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Arial"/>
                <a:ea typeface="Arial"/>
                <a:cs typeface="Arial"/>
                <a:sym typeface="Arial"/>
              </a:rPr>
              <a:t>It first tries the largest with permitted by layout constraints (width/height)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Arial"/>
                <a:ea typeface="Arial"/>
                <a:cs typeface="Arial"/>
                <a:sym typeface="Arial"/>
              </a:rPr>
              <a:t>Height is then set by applying aspect ratio to the width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Arial"/>
                <a:ea typeface="Arial"/>
                <a:cs typeface="Arial"/>
                <a:sym typeface="Arial"/>
              </a:rPr>
              <a:t>If it fails, it will select a size that conforms to the constraints (if any)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-577909" y="2122207"/>
            <a:ext cx="45720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	Container(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color: Colors.yellow,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alignment: Alignment.center,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width:200.0,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height: 200.0,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child: AspectRatio(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aspectRatio: 4/1,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child: Container(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color:Colors.red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)</a:t>
            </a:r>
            <a:endParaRPr sz="1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6" name="Google Shape;1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5988" y="2385535"/>
            <a:ext cx="2172973" cy="156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3672" y="2387004"/>
            <a:ext cx="2172153" cy="15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/>
        </p:nvSpPr>
        <p:spPr>
          <a:xfrm>
            <a:off x="4859111" y="3917285"/>
            <a:ext cx="2813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4/1                               1/4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Container Layout</a:t>
            </a:r>
            <a:endParaRPr/>
          </a:p>
        </p:txBody>
      </p:sp>
      <p:cxnSp>
        <p:nvCxnSpPr>
          <p:cNvPr id="184" name="Google Shape;184;p11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85" name="Google Shape;185;p1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1"/>
          <p:cNvSpPr txBox="1"/>
          <p:nvPr>
            <p:ph idx="1" type="body"/>
          </p:nvPr>
        </p:nvSpPr>
        <p:spPr>
          <a:xfrm>
            <a:off x="457200" y="783771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A convenience widget that </a:t>
            </a:r>
            <a:r>
              <a:rPr b="1" lang="en-ID" sz="1800">
                <a:latin typeface="Calibri"/>
                <a:ea typeface="Calibri"/>
                <a:cs typeface="Calibri"/>
                <a:sym typeface="Calibri"/>
              </a:rPr>
              <a:t>combines common painting, positioning, and sizing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 widgets: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Surrounds the child with </a:t>
            </a:r>
            <a:r>
              <a:rPr b="1" lang="en-ID" sz="1800"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 (inflating it first if a decoration is present)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Applies additional constraints to the padded extend to the width and height as constraints, when present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Surrounds the whole container with additional empty space specified by its </a:t>
            </a:r>
            <a:r>
              <a:rPr b="1" lang="en-ID" sz="1800">
                <a:latin typeface="Calibri"/>
                <a:ea typeface="Calibri"/>
                <a:cs typeface="Calibri"/>
                <a:sym typeface="Calibri"/>
              </a:rPr>
              <a:t>margin</a:t>
            </a:r>
            <a:endParaRPr b="1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The order of painting: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ID" sz="1400">
                <a:latin typeface="Calibri"/>
                <a:ea typeface="Calibri"/>
                <a:cs typeface="Calibri"/>
                <a:sym typeface="Calibri"/>
              </a:rPr>
              <a:t>Applies transform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ID" sz="1400">
                <a:latin typeface="Calibri"/>
                <a:ea typeface="Calibri"/>
                <a:cs typeface="Calibri"/>
                <a:sym typeface="Calibri"/>
              </a:rPr>
              <a:t>Paints decoration to fill padded extent</a:t>
            </a:r>
            <a:endParaRPr/>
          </a:p>
          <a:p>
            <a:pPr indent="-285750" lvl="1" marL="74295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ID" sz="1400">
                <a:latin typeface="Calibri"/>
                <a:ea typeface="Calibri"/>
                <a:cs typeface="Calibri"/>
                <a:sym typeface="Calibri"/>
              </a:rPr>
              <a:t>Paints child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ID" sz="1400">
                <a:latin typeface="Calibri"/>
                <a:ea typeface="Calibri"/>
                <a:cs typeface="Calibri"/>
                <a:sym typeface="Calibri"/>
              </a:rPr>
              <a:t>Paints foreground decoration (also filling padded extent)</a:t>
            </a:r>
            <a:r>
              <a:rPr lang="en-ID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Font typeface="Arial"/>
              <a:buNone/>
            </a:pPr>
            <a:r>
              <a:rPr b="1" lang="en-ID" sz="3200">
                <a:solidFill>
                  <a:srgbClr val="17365D"/>
                </a:solidFill>
              </a:rPr>
              <a:t>EdgeInsets class</a:t>
            </a:r>
            <a:endParaRPr/>
          </a:p>
        </p:txBody>
      </p:sp>
      <p:cxnSp>
        <p:nvCxnSpPr>
          <p:cNvPr id="192" name="Google Shape;192;p12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93" name="Google Shape;193;p1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2"/>
          <p:cNvSpPr txBox="1"/>
          <p:nvPr>
            <p:ph idx="1" type="body"/>
          </p:nvPr>
        </p:nvSpPr>
        <p:spPr>
          <a:xfrm>
            <a:off x="457200" y="783771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Margin and Padding in Container use EdgeInsets class for setting its left, right, top, and bottom spaces.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EdgeInsets.all</a:t>
            </a:r>
            <a:r>
              <a:rPr lang="en-ID" sz="2100">
                <a:latin typeface="Calibri"/>
                <a:ea typeface="Calibri"/>
                <a:cs typeface="Calibri"/>
                <a:sym typeface="Calibri"/>
              </a:rPr>
              <a:t>(double value)</a:t>
            </a:r>
            <a:endParaRPr/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2100">
                <a:latin typeface="Calibri"/>
                <a:ea typeface="Calibri"/>
                <a:cs typeface="Calibri"/>
                <a:sym typeface="Calibri"/>
              </a:rPr>
              <a:t>All offsets has the same value for the inset</a:t>
            </a:r>
            <a:br>
              <a:rPr lang="en-ID" sz="2100">
                <a:latin typeface="Calibri"/>
                <a:ea typeface="Calibri"/>
                <a:cs typeface="Calibri"/>
                <a:sym typeface="Calibri"/>
              </a:rPr>
            </a:b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EdgeInsets.only</a:t>
            </a:r>
            <a:r>
              <a:rPr lang="en-ID" sz="2100">
                <a:latin typeface="Calibri"/>
                <a:ea typeface="Calibri"/>
                <a:cs typeface="Calibri"/>
                <a:sym typeface="Calibri"/>
              </a:rPr>
              <a:t>({double left, double top, double right, double bottom})</a:t>
            </a:r>
            <a:endParaRPr/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2100">
                <a:latin typeface="Calibri"/>
                <a:ea typeface="Calibri"/>
                <a:cs typeface="Calibri"/>
                <a:sym typeface="Calibri"/>
              </a:rPr>
              <a:t>Only non-zero values are set to the inset </a:t>
            </a:r>
            <a:endParaRPr/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EdgeInsets.symmetric</a:t>
            </a:r>
            <a:r>
              <a:rPr lang="en-ID" sz="2100">
                <a:latin typeface="Calibri"/>
                <a:ea typeface="Calibri"/>
                <a:cs typeface="Calibri"/>
                <a:sym typeface="Calibri"/>
              </a:rPr>
              <a:t>({double vertical = 0.0, double horizontal = 0.0})</a:t>
            </a:r>
            <a:endParaRPr/>
          </a:p>
          <a:p>
            <a:pPr indent="0" lvl="0" marL="0" rtl="0" algn="l">
              <a:spcBef>
                <a:spcPts val="38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2100">
                <a:latin typeface="Calibri"/>
                <a:ea typeface="Calibri"/>
                <a:cs typeface="Calibri"/>
                <a:sym typeface="Calibri"/>
              </a:rPr>
              <a:t>Sets symmetrical horizontal and/or vertical values for the inset </a:t>
            </a:r>
            <a:endParaRPr/>
          </a:p>
          <a:p>
            <a:pPr indent="0" lvl="0" marL="0" rtl="0" algn="l">
              <a:spcBef>
                <a:spcPts val="2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Container Example</a:t>
            </a:r>
            <a:endParaRPr/>
          </a:p>
        </p:txBody>
      </p:sp>
      <p:cxnSp>
        <p:nvCxnSpPr>
          <p:cNvPr id="200" name="Google Shape;200;p13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01" name="Google Shape;201;p1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-579423" y="788721"/>
            <a:ext cx="7668286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		Container(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color: Colors.cyan,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margin: EdgeInsets.all(10),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padding: EdgeInsets.symmetric(horizontal: 15, vertical: 5),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height: 300,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width: 300,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child: Card(child: Text('Hello World!')),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)</a:t>
            </a:r>
            <a:endParaRPr/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5895" y="576943"/>
            <a:ext cx="2076591" cy="431243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3"/>
          <p:cNvSpPr/>
          <p:nvPr/>
        </p:nvSpPr>
        <p:spPr>
          <a:xfrm>
            <a:off x="5057925" y="3582275"/>
            <a:ext cx="2452800" cy="101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Try the codes in about.dart. You will need Column() widget to arrange it like this image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EdgeInsets in action</a:t>
            </a:r>
            <a:endParaRPr/>
          </a:p>
        </p:txBody>
      </p:sp>
      <p:cxnSp>
        <p:nvCxnSpPr>
          <p:cNvPr id="210" name="Google Shape;210;p14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11" name="Google Shape;211;p1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-304800" y="755705"/>
            <a:ext cx="5382322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Container(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color: Colors.cyan,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</a:t>
            </a: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margin: EdgeInsets.all(10)</a:t>
            </a: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padding: EdgeInsets.symmetric(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ID" sz="1400">
                <a:solidFill>
                  <a:srgbClr val="0025FF"/>
                </a:solidFill>
                <a:latin typeface="Consolas"/>
                <a:ea typeface="Consolas"/>
                <a:cs typeface="Consolas"/>
                <a:sym typeface="Consolas"/>
              </a:rPr>
              <a:t>horizontal: 15</a:t>
            </a: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ID" sz="1400">
                <a:solidFill>
                  <a:srgbClr val="FF01DB"/>
                </a:solidFill>
                <a:latin typeface="Consolas"/>
                <a:ea typeface="Consolas"/>
                <a:cs typeface="Consolas"/>
                <a:sym typeface="Consolas"/>
              </a:rPr>
              <a:t>vertical: 5</a:t>
            </a: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height: 300,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width: 300,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  child: Card(child: Text('Hello World!')),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       )</a:t>
            </a:r>
            <a:endParaRPr/>
          </a:p>
        </p:txBody>
      </p:sp>
      <p:pic>
        <p:nvPicPr>
          <p:cNvPr id="213" name="Google Shape;21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1404" y="578531"/>
            <a:ext cx="4222595" cy="425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200"/>
              <a:buFont typeface="Arial"/>
              <a:buNone/>
            </a:pPr>
            <a:r>
              <a:rPr b="1" lang="en-ID" sz="3200">
                <a:solidFill>
                  <a:srgbClr val="17365D"/>
                </a:solidFill>
              </a:rPr>
              <a:t>BoxDecoration class</a:t>
            </a:r>
            <a:endParaRPr/>
          </a:p>
        </p:txBody>
      </p:sp>
      <p:cxnSp>
        <p:nvCxnSpPr>
          <p:cNvPr id="219" name="Google Shape;219;p15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20" name="Google Shape;220;p1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/>
          <p:cNvSpPr txBox="1"/>
          <p:nvPr>
            <p:ph idx="1" type="body"/>
          </p:nvPr>
        </p:nvSpPr>
        <p:spPr>
          <a:xfrm>
            <a:off x="457200" y="783771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Provides a variety of ways to draw a box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It has </a:t>
            </a:r>
            <a:r>
              <a:rPr b="1" lang="en-ID">
                <a:latin typeface="Calibri"/>
                <a:ea typeface="Calibri"/>
                <a:cs typeface="Calibri"/>
                <a:sym typeface="Calibri"/>
              </a:rPr>
              <a:t>a border, a body, and may cast a shadow</a:t>
            </a:r>
            <a:r>
              <a:rPr lang="en-ID">
                <a:latin typeface="Calibri"/>
                <a:ea typeface="Calibri"/>
                <a:cs typeface="Calibri"/>
                <a:sym typeface="Calibri"/>
              </a:rPr>
              <a:t> (boxShadow)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Box may be a circle or a rectangle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lang="en-ID">
                <a:latin typeface="Calibri"/>
                <a:ea typeface="Calibri"/>
                <a:cs typeface="Calibri"/>
                <a:sym typeface="Calibri"/>
              </a:rPr>
              <a:t>borderRadius</a:t>
            </a:r>
            <a:r>
              <a:rPr lang="en-ID">
                <a:latin typeface="Calibri"/>
                <a:ea typeface="Calibri"/>
                <a:cs typeface="Calibri"/>
                <a:sym typeface="Calibri"/>
              </a:rPr>
              <a:t> property specify the roundness of the corner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Constructed as layers (from bottom to top):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Color (fills the box)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Gradient (fills the box)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Image (alignment is controlled by DecorationImage class)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Border paint over the body, the shadow below 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lang="en-ID" sz="3200">
                <a:solidFill>
                  <a:schemeClr val="dk2"/>
                </a:solidFill>
              </a:rPr>
              <a:t>BoxDecoration properties</a:t>
            </a:r>
            <a:endParaRPr/>
          </a:p>
        </p:txBody>
      </p:sp>
      <p:cxnSp>
        <p:nvCxnSpPr>
          <p:cNvPr id="227" name="Google Shape;227;p16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28" name="Google Shape;228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6"/>
          <p:cNvSpPr txBox="1"/>
          <p:nvPr>
            <p:ph idx="1" type="body"/>
          </p:nvPr>
        </p:nvSpPr>
        <p:spPr>
          <a:xfrm>
            <a:off x="457200" y="783770"/>
            <a:ext cx="8534400" cy="4359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border → BoxBorder?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	A border to draw above the background color, gradient, or image.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borderRadius → BorderRadiusGeometry?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	If non-null, the corners of this box are rounded by this BorderRadius. 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boxShadow → List&lt;BoxShadow&gt;?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	A list of shadows cast by this box behind the box. 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color → Color?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	The color to fill in the background of the box. 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gradient → Gradient?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	A gradient to use when filling the box. 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image → DecorationImage?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	An image to paint above the background color or gradient. 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>
                <a:latin typeface="Arial"/>
                <a:ea typeface="Arial"/>
                <a:cs typeface="Arial"/>
                <a:sym typeface="Arial"/>
              </a:rPr>
              <a:t>shape → BoxShape</a:t>
            </a:r>
            <a:br>
              <a:rPr lang="en-ID">
                <a:latin typeface="Calibri"/>
                <a:ea typeface="Calibri"/>
                <a:cs typeface="Calibri"/>
                <a:sym typeface="Calibri"/>
              </a:rPr>
            </a:br>
            <a:r>
              <a:rPr lang="en-ID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D"/>
              <a:t>The shape to fill the background color, gradient, and image into and to </a:t>
            </a:r>
            <a:endParaRPr/>
          </a:p>
          <a:p>
            <a:pPr indent="0" lvl="0" marL="0" rtl="0" algn="l"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/>
              <a:t>	cast as the boxShadow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BoxDecoration Example</a:t>
            </a:r>
            <a:endParaRPr/>
          </a:p>
        </p:txBody>
      </p:sp>
      <p:cxnSp>
        <p:nvCxnSpPr>
          <p:cNvPr id="235" name="Google Shape;235;p17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36" name="Google Shape;236;p1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7"/>
          <p:cNvSpPr txBox="1"/>
          <p:nvPr/>
        </p:nvSpPr>
        <p:spPr>
          <a:xfrm>
            <a:off x="-1146769" y="755705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		Container(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width: 400,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height: 400,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decoration: BoxDecoration(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image: DecorationImage(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image: NetworkImage('https://i.pravatar.cc/400?img=60'),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fit: BoxFit.cover,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border: Border.all(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color: Colors.indigo,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width: 10,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),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</a:t>
            </a:r>
            <a:endParaRPr sz="3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8" name="Google Shape;2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3083" y="126095"/>
            <a:ext cx="2355342" cy="489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7"/>
          <p:cNvSpPr txBox="1"/>
          <p:nvPr/>
        </p:nvSpPr>
        <p:spPr>
          <a:xfrm>
            <a:off x="1556658" y="3820401"/>
            <a:ext cx="4800600" cy="877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warning sign because some portion of container outside the screen.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--&gt; </a:t>
            </a:r>
            <a:r>
              <a:rPr b="1" lang="en-ID" sz="1700">
                <a:solidFill>
                  <a:schemeClr val="dk1"/>
                </a:solidFill>
              </a:rPr>
              <a:t>Wrap Column with SingleChildScrollView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BoxDecoration Example (2)</a:t>
            </a:r>
            <a:endParaRPr/>
          </a:p>
        </p:txBody>
      </p:sp>
      <p:cxnSp>
        <p:nvCxnSpPr>
          <p:cNvPr id="245" name="Google Shape;245;p18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46" name="Google Shape;246;p1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 txBox="1"/>
          <p:nvPr/>
        </p:nvSpPr>
        <p:spPr>
          <a:xfrm>
            <a:off x="4571999" y="755705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endParaRPr sz="3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8" name="Google Shape;24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5" y="721406"/>
            <a:ext cx="1831240" cy="38029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/>
          <p:nvPr/>
        </p:nvSpPr>
        <p:spPr>
          <a:xfrm>
            <a:off x="2139215" y="700417"/>
            <a:ext cx="2685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 shape: BoxShape.circle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0" name="Google Shape;25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7471" y="1217034"/>
            <a:ext cx="1598113" cy="146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8151" y="1589319"/>
            <a:ext cx="1598113" cy="146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8"/>
          <p:cNvSpPr/>
          <p:nvPr/>
        </p:nvSpPr>
        <p:spPr>
          <a:xfrm>
            <a:off x="5050971" y="665989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shape: BoxShape.rectangle,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borderRadius: BorderRadius.all(Radius.circular(60))),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2242961" y="2449138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D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boxShadow: [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BoxShadow(blurRadius: 30, color: Colors.black)],</a:t>
            </a:r>
            <a:endParaRPr sz="15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4" name="Google Shape;25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59848" y="3187802"/>
            <a:ext cx="1784695" cy="175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 txBox="1"/>
          <p:nvPr>
            <p:ph type="title"/>
          </p:nvPr>
        </p:nvSpPr>
        <p:spPr>
          <a:xfrm>
            <a:off x="3567544" y="2180036"/>
            <a:ext cx="5424055" cy="752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AE5F1"/>
              </a:buClr>
              <a:buSzPts val="4800"/>
              <a:buFont typeface="Arial"/>
              <a:buNone/>
            </a:pPr>
            <a:r>
              <a:rPr b="1" lang="en-ID" sz="4800">
                <a:solidFill>
                  <a:srgbClr val="DAE5F1"/>
                </a:solidFill>
              </a:rPr>
              <a:t>MULTI CHILD LAYOUT WIDGET</a:t>
            </a:r>
            <a:endParaRPr/>
          </a:p>
        </p:txBody>
      </p:sp>
      <p:sp>
        <p:nvSpPr>
          <p:cNvPr id="260" name="Google Shape;260;p19"/>
          <p:cNvSpPr txBox="1"/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8000"/>
              <a:buFont typeface="Arial"/>
              <a:buNone/>
            </a:pPr>
            <a:r>
              <a:rPr b="1" lang="en-ID" sz="8000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What is Widget</a:t>
            </a:r>
            <a:endParaRPr/>
          </a:p>
        </p:txBody>
      </p:sp>
      <p:cxnSp>
        <p:nvCxnSpPr>
          <p:cNvPr id="97" name="Google Shape;97;p2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460375" y="827150"/>
            <a:ext cx="5101500" cy="3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600"/>
              <a:t>To build a modern, reactive UI, Flutter uses widgets that are drawn using Flutter’s own rendering engine (Skia)</a:t>
            </a:r>
            <a:endParaRPr sz="16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600"/>
              <a:t>Imagine widgets as </a:t>
            </a:r>
            <a:r>
              <a:rPr b="1" lang="en-ID" sz="1600"/>
              <a:t>LEGO</a:t>
            </a:r>
            <a:r>
              <a:rPr lang="en-ID" sz="1600"/>
              <a:t> blocks:</a:t>
            </a:r>
            <a:endParaRPr sz="3000"/>
          </a:p>
          <a:p>
            <a:pPr indent="-3302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D" sz="1600"/>
              <a:t>Objects are created by adding some blocks</a:t>
            </a:r>
            <a:endParaRPr sz="3000"/>
          </a:p>
          <a:p>
            <a:pPr indent="-3302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D" sz="1600"/>
              <a:t>The look and behavior can be altered by adding different kind of blocks</a:t>
            </a:r>
            <a:endParaRPr sz="3000"/>
          </a:p>
          <a:p>
            <a:pPr indent="-3302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D" sz="1600"/>
              <a:t>Each widget in Flutter is </a:t>
            </a:r>
            <a:r>
              <a:rPr b="1" lang="en-ID" sz="1600"/>
              <a:t>immutable</a:t>
            </a:r>
            <a:r>
              <a:rPr lang="en-ID" sz="1600"/>
              <a:t>. That means once it’s created, it cannot change. Instead of modifying a widget, Flutter </a:t>
            </a:r>
            <a:r>
              <a:rPr b="1" lang="en-ID" sz="1600"/>
              <a:t>rebuilds parts of the UI</a:t>
            </a:r>
            <a:r>
              <a:rPr lang="en-ID" sz="1600"/>
              <a:t> with new widgets whenever the state changes.</a:t>
            </a:r>
            <a:endParaRPr sz="3000"/>
          </a:p>
          <a:p>
            <a:pPr indent="-3302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ID" sz="1600"/>
              <a:t>Placing widgets builds a widget tree</a:t>
            </a:r>
            <a:endParaRPr sz="3000"/>
          </a:p>
        </p:txBody>
      </p:sp>
      <p:sp>
        <p:nvSpPr>
          <p:cNvPr descr="Google's Flutter framework spreads its wings and goes multi-platform |  TechCrunch" id="99" name="Google Shape;99;p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150" y="1492650"/>
            <a:ext cx="3480399" cy="226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Multi Child Layout Widget</a:t>
            </a:r>
            <a:endParaRPr/>
          </a:p>
        </p:txBody>
      </p:sp>
      <p:cxnSp>
        <p:nvCxnSpPr>
          <p:cNvPr id="266" name="Google Shape;266;p20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67" name="Google Shape;267;p20"/>
          <p:cNvSpPr/>
          <p:nvPr/>
        </p:nvSpPr>
        <p:spPr>
          <a:xfrm>
            <a:off x="3079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775" y="894732"/>
            <a:ext cx="19621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150" y="2954357"/>
            <a:ext cx="19621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075" y="1177382"/>
            <a:ext cx="19431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0175" y="1132232"/>
            <a:ext cx="19716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4925" y="1215674"/>
            <a:ext cx="19621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Multi Child Layout Widget (2)</a:t>
            </a:r>
            <a:endParaRPr/>
          </a:p>
        </p:txBody>
      </p:sp>
      <p:cxnSp>
        <p:nvCxnSpPr>
          <p:cNvPr id="278" name="Google Shape;278;p21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79" name="Google Shape;279;p21"/>
          <p:cNvSpPr/>
          <p:nvPr/>
        </p:nvSpPr>
        <p:spPr>
          <a:xfrm>
            <a:off x="3079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5" y="988744"/>
            <a:ext cx="39243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2275" y="988744"/>
            <a:ext cx="39433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8925" y="1972108"/>
            <a:ext cx="39433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32275" y="2105025"/>
            <a:ext cx="19240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Column</a:t>
            </a:r>
            <a:endParaRPr/>
          </a:p>
        </p:txBody>
      </p:sp>
      <p:cxnSp>
        <p:nvCxnSpPr>
          <p:cNvPr id="289" name="Google Shape;289;p22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290" name="Google Shape;290;p2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2"/>
          <p:cNvSpPr txBox="1"/>
          <p:nvPr>
            <p:ph idx="1" type="body"/>
          </p:nvPr>
        </p:nvSpPr>
        <p:spPr>
          <a:xfrm>
            <a:off x="457200" y="783771"/>
            <a:ext cx="5064826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D" sz="2000"/>
              <a:t>Displays the children vertically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ID" sz="1600"/>
              <a:t>The property requires a List&lt;Widget&gt;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D" sz="2000"/>
              <a:t>Children are aligned vertically without taking full height of the screen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D" sz="2000"/>
              <a:t>Each child may be embedded within an Expanded widget to fill in available space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ID" sz="2000"/>
              <a:t>To align and size how much space is occupied on the main axis, use </a:t>
            </a:r>
            <a:r>
              <a:rPr lang="en-ID" sz="2000">
                <a:latin typeface="Consolas"/>
                <a:ea typeface="Consolas"/>
                <a:cs typeface="Consolas"/>
                <a:sym typeface="Consolas"/>
              </a:rPr>
              <a:t>CrossAxisAlignment</a:t>
            </a:r>
            <a:r>
              <a:rPr lang="en-ID" sz="2000"/>
              <a:t>, </a:t>
            </a:r>
            <a:r>
              <a:rPr lang="en-ID" sz="2000">
                <a:latin typeface="Consolas"/>
                <a:ea typeface="Consolas"/>
                <a:cs typeface="Consolas"/>
                <a:sym typeface="Consolas"/>
              </a:rPr>
              <a:t>MainAxisAlignment</a:t>
            </a:r>
            <a:r>
              <a:rPr lang="en-ID" sz="2000"/>
              <a:t>, and </a:t>
            </a:r>
            <a:r>
              <a:rPr lang="en-ID" sz="2000">
                <a:latin typeface="Consolas"/>
                <a:ea typeface="Consolas"/>
                <a:cs typeface="Consolas"/>
                <a:sym typeface="Consolas"/>
              </a:rPr>
              <a:t>MainAxisSize</a:t>
            </a:r>
            <a:endParaRPr sz="24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2026" y="783771"/>
            <a:ext cx="28575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2"/>
          <p:cNvSpPr txBox="1"/>
          <p:nvPr/>
        </p:nvSpPr>
        <p:spPr>
          <a:xfrm>
            <a:off x="5860596" y="3106013"/>
            <a:ext cx="3007200" cy="1092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Column( </a:t>
            </a:r>
            <a:b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children</a:t>
            </a:r>
            <a: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: &lt;Widget&gt;[ </a:t>
            </a:r>
            <a:b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Text(‘text baris 1'), </a:t>
            </a:r>
            <a:b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Text(‘text baris 2'), 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] )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Row</a:t>
            </a:r>
            <a:endParaRPr/>
          </a:p>
        </p:txBody>
      </p:sp>
      <p:cxnSp>
        <p:nvCxnSpPr>
          <p:cNvPr id="299" name="Google Shape;299;p23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00" name="Google Shape;300;p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"/>
          <p:cNvSpPr txBox="1"/>
          <p:nvPr>
            <p:ph idx="1" type="body"/>
          </p:nvPr>
        </p:nvSpPr>
        <p:spPr>
          <a:xfrm>
            <a:off x="457200" y="783771"/>
            <a:ext cx="5064826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Similar to Column, but displays its children horizontally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Properties are the same as Column widget</a:t>
            </a:r>
            <a:endParaRPr/>
          </a:p>
        </p:txBody>
      </p:sp>
      <p:pic>
        <p:nvPicPr>
          <p:cNvPr id="302" name="Google Shape;30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9646" y="783771"/>
            <a:ext cx="291465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3"/>
          <p:cNvSpPr txBox="1"/>
          <p:nvPr/>
        </p:nvSpPr>
        <p:spPr>
          <a:xfrm>
            <a:off x="5289096" y="3183970"/>
            <a:ext cx="3007200" cy="1169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Row( </a:t>
            </a:r>
            <a:b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children</a:t>
            </a:r>
            <a: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: &lt;Widget&gt;[ </a:t>
            </a:r>
            <a:b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Text(‘text kolom 1'), </a:t>
            </a:r>
            <a:b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      Text(‘text kolom 2'),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] 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mainAxisSize property</a:t>
            </a:r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10" name="Google Shape;310;p2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4"/>
          <p:cNvSpPr txBox="1"/>
          <p:nvPr>
            <p:ph idx="1" type="body"/>
          </p:nvPr>
        </p:nvSpPr>
        <p:spPr>
          <a:xfrm>
            <a:off x="457200" y="783771"/>
            <a:ext cx="4263485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1800"/>
              <a:t>Row and Column occupy different main axes: Row = horizontal, Column = vertical</a:t>
            </a:r>
            <a:endParaRPr sz="1400"/>
          </a:p>
          <a:p>
            <a:pPr indent="0" lvl="0" marL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ID" sz="1800"/>
              <a:t>mainAxisSize</a:t>
            </a:r>
            <a:r>
              <a:rPr lang="en-ID" sz="1800"/>
              <a:t> property determines how much space a Row and Column can occupy on their main axes</a:t>
            </a:r>
            <a:endParaRPr/>
          </a:p>
          <a:p>
            <a:pPr indent="0" lvl="0" marL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ID" sz="1800"/>
              <a:t>Two possible values:</a:t>
            </a:r>
            <a:endParaRPr/>
          </a:p>
          <a:p>
            <a:pPr indent="-342900" lvl="0" marL="34290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 sz="1800"/>
              <a:t>MainAxisSize.max</a:t>
            </a:r>
            <a:endParaRPr sz="1800"/>
          </a:p>
          <a:p>
            <a:pPr indent="-285750" lvl="1" marL="742950" rtl="0" algn="l"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 sz="1400"/>
              <a:t>Row/Column occupies all the space on the main axis</a:t>
            </a:r>
            <a:endParaRPr/>
          </a:p>
          <a:p>
            <a:pPr indent="-285750" lvl="1" marL="742950" rtl="0" algn="l"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 sz="1400"/>
              <a:t>If the combined width of the children &lt; total space on main axis, the children will be laid out with extra spaces</a:t>
            </a:r>
            <a:endParaRPr/>
          </a:p>
          <a:p>
            <a:pPr indent="-342900" lvl="0" marL="34290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 sz="1800"/>
              <a:t>MainAxisSize.min</a:t>
            </a:r>
            <a:endParaRPr sz="1800"/>
          </a:p>
          <a:p>
            <a:pPr indent="-285750" lvl="1" marL="742950" rtl="0" algn="l"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 sz="1400"/>
              <a:t>Row/Column only occupies enough space on the main axis</a:t>
            </a:r>
            <a:endParaRPr/>
          </a:p>
          <a:p>
            <a:pPr indent="-285750" lvl="1" marL="742950" rtl="0" algn="l"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 sz="1400"/>
              <a:t>Children are laid out without extra space, at the middle of the main axes</a:t>
            </a:r>
            <a:endParaRPr/>
          </a:p>
        </p:txBody>
      </p:sp>
      <p:pic>
        <p:nvPicPr>
          <p:cNvPr id="312" name="Google Shape;3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0685" y="782183"/>
            <a:ext cx="43338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f1222e4cb_0_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7f1222e4cb_0_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g37f1222e4c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0962"/>
            <a:ext cx="9143999" cy="422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mainAxisAlignment property</a:t>
            </a:r>
            <a:endParaRPr/>
          </a:p>
        </p:txBody>
      </p:sp>
      <p:cxnSp>
        <p:nvCxnSpPr>
          <p:cNvPr id="326" name="Google Shape;326;p25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27" name="Google Shape;327;p2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>
            <p:ph idx="1" type="body"/>
          </p:nvPr>
        </p:nvSpPr>
        <p:spPr>
          <a:xfrm>
            <a:off x="457200" y="783771"/>
            <a:ext cx="8544296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/>
              <a:t>Determines how Row/Column can position their children in that extra space. Possible values: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D" sz="1400"/>
              <a:t>MainAxisAlignment.start</a:t>
            </a:r>
            <a:br>
              <a:rPr lang="en-ID" sz="1400"/>
            </a:br>
            <a:r>
              <a:rPr lang="en-ID" sz="1400"/>
              <a:t>Positions children near the beginning of the main axis. (Left for Row, top for Column)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D" sz="1400"/>
              <a:t>MainAxisAlignment.end</a:t>
            </a:r>
            <a:endParaRPr b="1" sz="1400"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D" sz="1400"/>
              <a:t>	Positions children near the end of the main axis. (Right for Row, bottom for Column)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D" sz="1400"/>
              <a:t>MainAxisAlignment.center</a:t>
            </a:r>
            <a:endParaRPr b="1" sz="1400"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D" sz="1400"/>
              <a:t>	Positions children at the middle of the main axis.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D" sz="1400"/>
              <a:t>MainAxisAlignment.spaceBetween</a:t>
            </a:r>
            <a:endParaRPr b="1" sz="1400"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D" sz="1400"/>
              <a:t>	Divides the extra space evenly between children.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D" sz="1400"/>
              <a:t>MainAxisAlignment.spaceEvenly</a:t>
            </a:r>
            <a:endParaRPr b="1" sz="1400"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D" sz="1400"/>
              <a:t>	Divides the extra space evenly between children and before and after the children.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-ID" sz="1400"/>
              <a:t>MainAxisAlignment.spaceAround</a:t>
            </a:r>
            <a:endParaRPr b="1" sz="1400"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D" sz="1400"/>
              <a:t>	Similar to MainAxisAlignment.spaceEvenly, but reduces half of the space before the first child </a:t>
            </a:r>
            <a:endParaRPr/>
          </a:p>
          <a:p>
            <a:pPr indent="-342900" lvl="0" marL="3429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D" sz="1400"/>
              <a:t>	and after the last child to half of the width between the children.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f1222e4cb_0_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7f1222e4cb_0_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g37f1222e4c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399" y="2672014"/>
            <a:ext cx="2177143" cy="112864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6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Row</a:t>
            </a:r>
            <a:endParaRPr/>
          </a:p>
        </p:txBody>
      </p:sp>
      <p:cxnSp>
        <p:nvCxnSpPr>
          <p:cNvPr id="343" name="Google Shape;343;p26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44" name="Google Shape;344;p2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6"/>
          <p:cNvSpPr txBox="1"/>
          <p:nvPr>
            <p:ph idx="1" type="body"/>
          </p:nvPr>
        </p:nvSpPr>
        <p:spPr>
          <a:xfrm>
            <a:off x="-308161" y="721406"/>
            <a:ext cx="8845921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	Row(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mainAxisAlignment: MainAxisAlignment.start,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children: [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Image.network('https://i.pravatar.cc/100?img=1'),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Image.network('https://i.pravatar.cc/100?img=2'),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Image.network('https://i.pravatar.cc/100?img=3'),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],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</a:t>
            </a:r>
            <a:endParaRPr/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rgbClr val="FF0000"/>
              </a:buClr>
              <a:buSzPts val="1050"/>
              <a:buNone/>
            </a:pPr>
            <a:r>
              <a:rPr lang="en-ID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----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ID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mainAxisAlignment: MainAxisAlignment.center</a:t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ID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mainAxisAlignment: MainAxisAlignment.spaceAround</a:t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ID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 mainAxisAlignment: MainAxisAlignment.spaceBetween</a:t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None/>
            </a:pPr>
            <a:r>
              <a:rPr lang="en-ID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 mainAxisAlignment: MainAxisAlignment.spaceEvenly</a:t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t/>
            </a:r>
            <a:endParaRPr sz="105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6" name="Google Shape;34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535" y="801916"/>
            <a:ext cx="2168071" cy="112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4366" y="1893640"/>
            <a:ext cx="2168071" cy="112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8399" y="3625363"/>
            <a:ext cx="2168070" cy="77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4306659"/>
            <a:ext cx="2168070" cy="77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Row (2)</a:t>
            </a:r>
            <a:endParaRPr/>
          </a:p>
        </p:txBody>
      </p:sp>
      <p:cxnSp>
        <p:nvCxnSpPr>
          <p:cNvPr id="355" name="Google Shape;355;p27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56" name="Google Shape;356;p2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 txBox="1"/>
          <p:nvPr>
            <p:ph idx="1" type="body"/>
          </p:nvPr>
        </p:nvSpPr>
        <p:spPr>
          <a:xfrm>
            <a:off x="-1059941" y="755705"/>
            <a:ext cx="8845921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		Divider(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height: 20,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Row(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mainAxisAlignment: MainAxisAlignment.spaceEvenly,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children: [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Image.network('https://i.pravatar.cc/100?img=4'),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Image.network('https://i.pravatar.cc/100?img=5'),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Image.network('https://i.pravatar.cc/100?img=6'),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Image.network('https://i.pravatar.cc/100?img=7'),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Image.network('https://i.pravatar.cc/100?img=8'),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Image.network('https://i.pravatar.cc/100?img=9'),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],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),</a:t>
            </a:r>
            <a:endParaRPr/>
          </a:p>
        </p:txBody>
      </p:sp>
      <p:pic>
        <p:nvPicPr>
          <p:cNvPr id="358" name="Google Shape;35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3557" y="993548"/>
            <a:ext cx="2944732" cy="1914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/>
          <p:nvPr/>
        </p:nvSpPr>
        <p:spPr>
          <a:xfrm>
            <a:off x="6345259" y="3351060"/>
            <a:ext cx="2395970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you resolve this?</a:t>
            </a:r>
            <a:endParaRPr/>
          </a:p>
        </p:txBody>
      </p:sp>
      <p:cxnSp>
        <p:nvCxnSpPr>
          <p:cNvPr id="360" name="Google Shape;360;p27"/>
          <p:cNvCxnSpPr/>
          <p:nvPr/>
        </p:nvCxnSpPr>
        <p:spPr>
          <a:xfrm flipH="1" rot="10800000">
            <a:off x="8153400" y="2626832"/>
            <a:ext cx="478971" cy="6983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Widget Tree</a:t>
            </a:r>
            <a:endParaRPr/>
          </a:p>
        </p:txBody>
      </p:sp>
      <p:cxnSp>
        <p:nvCxnSpPr>
          <p:cNvPr id="106" name="Google Shape;106;p3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460375" y="1010092"/>
            <a:ext cx="4776643" cy="377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/>
              <a:t>In </a:t>
            </a:r>
            <a:r>
              <a:rPr b="1" lang="en-ID" sz="1800"/>
              <a:t>Flutter</a:t>
            </a:r>
            <a:r>
              <a:rPr lang="en-ID" sz="1800"/>
              <a:t>, everything is a </a:t>
            </a:r>
            <a:r>
              <a:rPr b="1" lang="en-ID" sz="1800"/>
              <a:t>widget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ID" sz="1800"/>
              <a:t>Widget tree</a:t>
            </a:r>
            <a:r>
              <a:rPr lang="en-ID" sz="1800"/>
              <a:t> is a structure that represents how our </a:t>
            </a:r>
            <a:r>
              <a:rPr b="1" lang="en-ID" sz="1800"/>
              <a:t>widgets</a:t>
            </a:r>
            <a:r>
              <a:rPr lang="en-ID" sz="1800"/>
              <a:t> are organized. For comparison, Web pages have a DOM; </a:t>
            </a:r>
            <a:r>
              <a:rPr b="1" lang="en-ID" sz="1800"/>
              <a:t>Flutter</a:t>
            </a:r>
            <a:r>
              <a:rPr lang="en-ID" sz="1800"/>
              <a:t> have a </a:t>
            </a:r>
            <a:r>
              <a:rPr b="1" lang="en-ID" sz="1800"/>
              <a:t>Widget Tree</a:t>
            </a:r>
            <a:r>
              <a:rPr lang="en-ID" sz="1800"/>
              <a:t>. </a:t>
            </a:r>
            <a:endParaRPr/>
          </a:p>
        </p:txBody>
      </p:sp>
      <p:sp>
        <p:nvSpPr>
          <p:cNvPr descr="Google's Flutter framework spreads its wings and goes multi-platform |  TechCrunch" id="108" name="Google Shape;108;p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7018" y="629092"/>
            <a:ext cx="3448074" cy="451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f1222e4cb_0_17"/>
          <p:cNvSpPr txBox="1"/>
          <p:nvPr>
            <p:ph type="title"/>
          </p:nvPr>
        </p:nvSpPr>
        <p:spPr>
          <a:xfrm>
            <a:off x="0" y="0"/>
            <a:ext cx="8229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Solution</a:t>
            </a:r>
            <a:endParaRPr/>
          </a:p>
        </p:txBody>
      </p:sp>
      <p:cxnSp>
        <p:nvCxnSpPr>
          <p:cNvPr id="366" name="Google Shape;366;g37f1222e4cb_0_17"/>
          <p:cNvCxnSpPr/>
          <p:nvPr/>
        </p:nvCxnSpPr>
        <p:spPr>
          <a:xfrm>
            <a:off x="0" y="576943"/>
            <a:ext cx="7337100" cy="1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descr="Google's Flutter framework spreads its wings and goes multi-platform |  TechCrunch" id="367" name="Google Shape;367;g37f1222e4cb_0_17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37f1222e4cb_0_17"/>
          <p:cNvSpPr/>
          <p:nvPr/>
        </p:nvSpPr>
        <p:spPr>
          <a:xfrm>
            <a:off x="5480075" y="1858400"/>
            <a:ext cx="3485400" cy="15927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</a:rPr>
              <a:t>scrollDirection </a:t>
            </a:r>
            <a:r>
              <a:rPr lang="en-ID" sz="1800">
                <a:solidFill>
                  <a:schemeClr val="dk1"/>
                </a:solidFill>
              </a:rPr>
              <a:t>property</a:t>
            </a:r>
            <a:r>
              <a:rPr lang="en-ID" sz="1800">
                <a:solidFill>
                  <a:schemeClr val="dk1"/>
                </a:solidFill>
              </a:rPr>
              <a:t> will make content of SingleChildScrollView have vertical scroll instead of horizontal</a:t>
            </a:r>
            <a:endParaRPr/>
          </a:p>
        </p:txBody>
      </p:sp>
      <p:pic>
        <p:nvPicPr>
          <p:cNvPr id="369" name="Google Shape;369;g37f1222e4cb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00" y="654793"/>
            <a:ext cx="4307176" cy="4260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g37f1222e4cb_0_17"/>
          <p:cNvCxnSpPr>
            <a:stCxn id="368" idx="1"/>
          </p:cNvCxnSpPr>
          <p:nvPr/>
        </p:nvCxnSpPr>
        <p:spPr>
          <a:xfrm rot="10800000">
            <a:off x="3650975" y="2329250"/>
            <a:ext cx="1829100" cy="3255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Stack</a:t>
            </a:r>
            <a:endParaRPr/>
          </a:p>
        </p:txBody>
      </p:sp>
      <p:cxnSp>
        <p:nvCxnSpPr>
          <p:cNvPr id="376" name="Google Shape;376;p28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77" name="Google Shape;377;p2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311150" y="721406"/>
            <a:ext cx="8544296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Positions its children </a:t>
            </a:r>
            <a:r>
              <a:rPr lang="en-ID">
                <a:latin typeface="Calibri"/>
                <a:ea typeface="Calibri"/>
                <a:cs typeface="Calibri"/>
                <a:sym typeface="Calibri"/>
              </a:rPr>
              <a:t>relative to the edges</a:t>
            </a:r>
            <a:r>
              <a:rPr lang="en-ID">
                <a:latin typeface="Calibri"/>
                <a:ea typeface="Calibri"/>
                <a:cs typeface="Calibri"/>
                <a:sym typeface="Calibri"/>
              </a:rPr>
              <a:t> of its box.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Useful to simply </a:t>
            </a:r>
            <a:r>
              <a:rPr b="1" lang="en-ID">
                <a:latin typeface="Calibri"/>
                <a:ea typeface="Calibri"/>
                <a:cs typeface="Calibri"/>
                <a:sym typeface="Calibri"/>
              </a:rPr>
              <a:t>overlap several children</a:t>
            </a:r>
            <a:r>
              <a:rPr lang="en-ID">
                <a:latin typeface="Calibri"/>
                <a:ea typeface="Calibri"/>
                <a:cs typeface="Calibri"/>
                <a:sym typeface="Calibri"/>
              </a:rPr>
              <a:t>, e.g. overlay some text over an image with a gradient and button at bottom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Each child is either </a:t>
            </a:r>
            <a:r>
              <a:rPr b="1" lang="en-ID">
                <a:latin typeface="Calibri"/>
                <a:ea typeface="Calibri"/>
                <a:cs typeface="Calibri"/>
                <a:sym typeface="Calibri"/>
              </a:rPr>
              <a:t>positioned or non-positioned</a:t>
            </a:r>
            <a:r>
              <a:rPr lang="en-ID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Positioned children are wrapped in a Positioned widget, with at least one non-null property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Stack sizes to contain all non-positioned children, which will be positioned according to default alignment (top-left corner for LTR environment, top-right corner for RTL)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ID">
                <a:latin typeface="Calibri"/>
                <a:ea typeface="Calibri"/>
                <a:cs typeface="Calibri"/>
                <a:sym typeface="Calibri"/>
              </a:rPr>
              <a:t>Positioned children are placed relative to the stack according to top, right, bottom, and left properties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Image</a:t>
            </a:r>
            <a:endParaRPr/>
          </a:p>
        </p:txBody>
      </p:sp>
      <p:cxnSp>
        <p:nvCxnSpPr>
          <p:cNvPr id="384" name="Google Shape;384;p29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85" name="Google Shape;385;p2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9"/>
          <p:cNvSpPr txBox="1"/>
          <p:nvPr>
            <p:ph idx="1" type="body"/>
          </p:nvPr>
        </p:nvSpPr>
        <p:spPr>
          <a:xfrm>
            <a:off x="311150" y="721406"/>
            <a:ext cx="8544296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To specify an image, use one of the following constructors: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: obtaining an image from an ImageProvider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onsolas"/>
                <a:ea typeface="Consolas"/>
                <a:cs typeface="Consolas"/>
                <a:sym typeface="Consolas"/>
              </a:rPr>
              <a:t>Image.asset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: obtaining an image from an AssetBundle using a key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ID" sz="1400">
                <a:latin typeface="Calibri"/>
                <a:ea typeface="Calibri"/>
                <a:cs typeface="Calibri"/>
                <a:sym typeface="Calibri"/>
              </a:rPr>
              <a:t>An Asset image will be bundled along with the code in the apk file</a:t>
            </a:r>
            <a:endParaRPr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onsolas"/>
                <a:ea typeface="Consolas"/>
                <a:cs typeface="Consolas"/>
                <a:sym typeface="Consolas"/>
              </a:rPr>
              <a:t>Image.network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: obtaining an image from a URL</a:t>
            </a:r>
            <a:endParaRPr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onsolas"/>
                <a:ea typeface="Consolas"/>
                <a:cs typeface="Consolas"/>
                <a:sym typeface="Consolas"/>
              </a:rPr>
              <a:t>Image.file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: obtaining an image from a File</a:t>
            </a:r>
            <a:endParaRPr/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D" sz="1800">
                <a:latin typeface="Consolas"/>
                <a:ea typeface="Consolas"/>
                <a:cs typeface="Consolas"/>
                <a:sym typeface="Consolas"/>
              </a:rPr>
              <a:t>Image.memory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: for obtaining an image from a Uint8List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Stack example</a:t>
            </a:r>
            <a:endParaRPr/>
          </a:p>
        </p:txBody>
      </p:sp>
      <p:cxnSp>
        <p:nvCxnSpPr>
          <p:cNvPr id="392" name="Google Shape;392;p30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393" name="Google Shape;393;p3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311150" y="721406"/>
            <a:ext cx="8544296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We will create Two stacked Images. The first image will use </a:t>
            </a:r>
            <a:r>
              <a:rPr b="1" lang="en-ID" sz="1800">
                <a:latin typeface="Calibri"/>
                <a:ea typeface="Calibri"/>
                <a:cs typeface="Calibri"/>
                <a:sym typeface="Calibri"/>
              </a:rPr>
              <a:t>network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 and the second image will use </a:t>
            </a:r>
            <a:r>
              <a:rPr b="1" lang="en-ID" sz="1800">
                <a:latin typeface="Calibri"/>
                <a:ea typeface="Calibri"/>
                <a:cs typeface="Calibri"/>
                <a:sym typeface="Calibri"/>
              </a:rPr>
              <a:t>asset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ID" sz="1800">
                <a:latin typeface="Calibri"/>
                <a:ea typeface="Calibri"/>
                <a:cs typeface="Calibri"/>
                <a:sym typeface="Calibri"/>
              </a:rPr>
              <a:t>Asset image preparation: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Copy </a:t>
            </a:r>
            <a:r>
              <a:rPr lang="en-ID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missing.png 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image from ULS,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paste in </a:t>
            </a:r>
            <a:r>
              <a:rPr lang="en-ID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assets/images </a:t>
            </a: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folder.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(create in the same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 parent directory with lib folder).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Open pubspec.yaml file.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Modify as shown.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D" sz="1800">
                <a:latin typeface="Calibri"/>
                <a:ea typeface="Calibri"/>
                <a:cs typeface="Calibri"/>
                <a:sym typeface="Calibri"/>
              </a:rPr>
              <a:t>Save.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ID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need to quit and rerun flutter in terminal!</a:t>
            </a:r>
            <a:endParaRPr/>
          </a:p>
        </p:txBody>
      </p:sp>
      <p:pic>
        <p:nvPicPr>
          <p:cNvPr id="395" name="Google Shape;39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9770" y="1720850"/>
            <a:ext cx="3505445" cy="995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Stack example (2)</a:t>
            </a:r>
            <a:endParaRPr/>
          </a:p>
        </p:txBody>
      </p:sp>
      <p:cxnSp>
        <p:nvCxnSpPr>
          <p:cNvPr id="401" name="Google Shape;401;p31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402" name="Google Shape;402;p3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1"/>
          <p:cNvSpPr txBox="1"/>
          <p:nvPr>
            <p:ph idx="1" type="body"/>
          </p:nvPr>
        </p:nvSpPr>
        <p:spPr>
          <a:xfrm>
            <a:off x="-1017550" y="737281"/>
            <a:ext cx="8544296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			Stack(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children: [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Image.network("</a:t>
            </a: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https://placecats.com/neo/300/200</a:t>
            </a: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"),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Image.asset("../assets/images/missing.png")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],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),</a:t>
            </a:r>
            <a:endParaRPr/>
          </a:p>
        </p:txBody>
      </p:sp>
      <p:pic>
        <p:nvPicPr>
          <p:cNvPr id="404" name="Google Shape;40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3182" y="721406"/>
            <a:ext cx="2109016" cy="440622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1"/>
          <p:cNvSpPr txBox="1"/>
          <p:nvPr/>
        </p:nvSpPr>
        <p:spPr>
          <a:xfrm>
            <a:off x="2325189" y="3283131"/>
            <a:ext cx="4328160" cy="92333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you modify it, so the cat image have a rounded corner and the “missing” text placed in the bottom center?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f1222e4cb_0_29"/>
          <p:cNvSpPr txBox="1"/>
          <p:nvPr>
            <p:ph type="title"/>
          </p:nvPr>
        </p:nvSpPr>
        <p:spPr>
          <a:xfrm>
            <a:off x="0" y="0"/>
            <a:ext cx="8229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Solution</a:t>
            </a:r>
            <a:endParaRPr/>
          </a:p>
        </p:txBody>
      </p:sp>
      <p:cxnSp>
        <p:nvCxnSpPr>
          <p:cNvPr id="411" name="Google Shape;411;g37f1222e4cb_0_29"/>
          <p:cNvCxnSpPr/>
          <p:nvPr/>
        </p:nvCxnSpPr>
        <p:spPr>
          <a:xfrm>
            <a:off x="0" y="576943"/>
            <a:ext cx="7337100" cy="1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descr="Google's Flutter framework spreads its wings and goes multi-platform |  TechCrunch" id="412" name="Google Shape;412;g37f1222e4cb_0_29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37f1222e4cb_0_29"/>
          <p:cNvSpPr txBox="1"/>
          <p:nvPr>
            <p:ph idx="1" type="body"/>
          </p:nvPr>
        </p:nvSpPr>
        <p:spPr>
          <a:xfrm>
            <a:off x="-313750" y="737275"/>
            <a:ext cx="78408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Stack(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children: [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Container(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width: double.infinity, // stretch 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height: 300,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decoration: BoxDecoration(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shape: BoxShape.rectangle,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borderRadius: BorderRadius.all(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Radius.circular(20),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), // rounded corners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image: DecorationImage(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image: NetworkImage("https://placecats.com/neo/300/200"),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fit: BoxFit.cover, // aspect ratio dijaga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Image.asset("../assets/images/missing.png")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],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),</a:t>
            </a:r>
            <a:endParaRPr sz="3000"/>
          </a:p>
        </p:txBody>
      </p:sp>
      <p:pic>
        <p:nvPicPr>
          <p:cNvPr id="414" name="Google Shape;414;g37f1222e4cb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800" y="166375"/>
            <a:ext cx="2240775" cy="48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7f1222e4cb_0_29"/>
          <p:cNvSpPr txBox="1"/>
          <p:nvPr/>
        </p:nvSpPr>
        <p:spPr>
          <a:xfrm>
            <a:off x="2182589" y="4072256"/>
            <a:ext cx="4328100" cy="64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chemeClr val="dk1"/>
                </a:solidFill>
              </a:rPr>
              <a:t>Salah satu solusi adalah menggunakan BoxDecoration dan borderRadius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f1222e4cb_0_41"/>
          <p:cNvSpPr txBox="1"/>
          <p:nvPr>
            <p:ph type="title"/>
          </p:nvPr>
        </p:nvSpPr>
        <p:spPr>
          <a:xfrm>
            <a:off x="0" y="0"/>
            <a:ext cx="8229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Solution</a:t>
            </a:r>
            <a:endParaRPr/>
          </a:p>
        </p:txBody>
      </p:sp>
      <p:cxnSp>
        <p:nvCxnSpPr>
          <p:cNvPr id="421" name="Google Shape;421;g37f1222e4cb_0_41"/>
          <p:cNvCxnSpPr/>
          <p:nvPr/>
        </p:nvCxnSpPr>
        <p:spPr>
          <a:xfrm>
            <a:off x="0" y="576943"/>
            <a:ext cx="7337100" cy="1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descr="Google's Flutter framework spreads its wings and goes multi-platform |  TechCrunch" id="422" name="Google Shape;422;g37f1222e4cb_0_41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7f1222e4cb_0_41"/>
          <p:cNvSpPr txBox="1"/>
          <p:nvPr>
            <p:ph idx="1" type="body"/>
          </p:nvPr>
        </p:nvSpPr>
        <p:spPr>
          <a:xfrm>
            <a:off x="-313750" y="737275"/>
            <a:ext cx="78408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Stack(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children: [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  Container(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    . . 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  ),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Positioned(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bottom: 0,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left: 0,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right: 0,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child: Image.asset(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"../assets/images/missing.png",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height: 100,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fit: BoxFit.contain,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  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ID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),</a:t>
            </a:r>
            <a:endParaRPr b="1"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    ],</a:t>
            </a:r>
            <a:endParaRPr sz="3000"/>
          </a:p>
          <a:p>
            <a:pPr indent="0" lvl="0" marL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</a:pPr>
            <a:r>
              <a:rPr lang="en-ID" sz="1200">
                <a:latin typeface="Consolas"/>
                <a:ea typeface="Consolas"/>
                <a:cs typeface="Consolas"/>
                <a:sym typeface="Consolas"/>
              </a:rPr>
              <a:t>          ),</a:t>
            </a:r>
            <a:endParaRPr sz="3000"/>
          </a:p>
        </p:txBody>
      </p:sp>
      <p:sp>
        <p:nvSpPr>
          <p:cNvPr id="424" name="Google Shape;424;g37f1222e4cb_0_41"/>
          <p:cNvSpPr txBox="1"/>
          <p:nvPr/>
        </p:nvSpPr>
        <p:spPr>
          <a:xfrm>
            <a:off x="2154064" y="3939156"/>
            <a:ext cx="4328100" cy="738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Check this for more information about Positioned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u="sng">
                <a:solidFill>
                  <a:schemeClr val="hlink"/>
                </a:solidFill>
                <a:hlinkClick r:id="rId4"/>
              </a:rPr>
              <a:t>https://youtu.be/EgtPleVwxBQ?si=0EI5Us31J92iNpXi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5" name="Google Shape;425;g37f1222e4cb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5700" y="80163"/>
            <a:ext cx="2304168" cy="49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GridView</a:t>
            </a:r>
            <a:endParaRPr b="1" sz="3600">
              <a:solidFill>
                <a:srgbClr val="000090"/>
              </a:solidFill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432" name="Google Shape;432;p3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2"/>
          <p:cNvSpPr txBox="1"/>
          <p:nvPr>
            <p:ph idx="1" type="body"/>
          </p:nvPr>
        </p:nvSpPr>
        <p:spPr>
          <a:xfrm>
            <a:off x="311150" y="721406"/>
            <a:ext cx="8544296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Similar as GridView widget in native Android apps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Main axis direction (to where it will scroll) is specified in scrollDirection property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Most commonly-used grid layouts: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GridView.count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: creates a layout with </a:t>
            </a: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fixed number 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of tiles in the cross axis</a:t>
            </a:r>
            <a:endParaRPr/>
          </a:p>
          <a:p>
            <a:pPr indent="-342900" lvl="0" marL="3429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GridView.extent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: creates a layout with tiles that have a </a:t>
            </a: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maximum cross-axis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 extent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To create a grid with a </a:t>
            </a: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large (or infinite)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 number of children, use the</a:t>
            </a: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 GridView.builder </a:t>
            </a:r>
            <a:endParaRPr b="1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To create a </a:t>
            </a: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 array of children, use </a:t>
            </a:r>
            <a:r>
              <a:rPr b="1" lang="en-ID" sz="1600">
                <a:latin typeface="Calibri"/>
                <a:ea typeface="Calibri"/>
                <a:cs typeface="Calibri"/>
                <a:sym typeface="Calibri"/>
              </a:rPr>
              <a:t>a ListView</a:t>
            </a: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GridView</a:t>
            </a:r>
            <a:endParaRPr b="1" sz="3600">
              <a:solidFill>
                <a:srgbClr val="000090"/>
              </a:solidFill>
            </a:endParaRPr>
          </a:p>
        </p:txBody>
      </p:sp>
      <p:cxnSp>
        <p:nvCxnSpPr>
          <p:cNvPr id="439" name="Google Shape;439;p33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440" name="Google Shape;440;p3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3"/>
          <p:cNvSpPr txBox="1"/>
          <p:nvPr>
            <p:ph idx="1" type="body"/>
          </p:nvPr>
        </p:nvSpPr>
        <p:spPr>
          <a:xfrm>
            <a:off x="311150" y="721406"/>
            <a:ext cx="6052479" cy="419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We will use GridView.count constructor to show grid of cats image.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The GridView.count need a children in form of List of Widget. We will create a function to generate this List of Widget.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D" sz="1600">
                <a:latin typeface="Calibri"/>
                <a:ea typeface="Calibri"/>
                <a:cs typeface="Calibri"/>
                <a:sym typeface="Calibri"/>
              </a:rPr>
              <a:t>GridView needs a parent which have a size. Therefore we will wrap the Gridview in a container.</a:t>
            </a:r>
            <a:endParaRPr/>
          </a:p>
        </p:txBody>
      </p:sp>
      <p:pic>
        <p:nvPicPr>
          <p:cNvPr id="442" name="Google Shape;4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2269" y="160338"/>
            <a:ext cx="2249859" cy="47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GridView Example</a:t>
            </a:r>
            <a:endParaRPr/>
          </a:p>
        </p:txBody>
      </p:sp>
      <p:cxnSp>
        <p:nvCxnSpPr>
          <p:cNvPr id="448" name="Google Shape;448;p34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449" name="Google Shape;449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34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451" name="Google Shape;451;p3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4"/>
          <p:cNvSpPr txBox="1"/>
          <p:nvPr>
            <p:ph idx="1" type="body"/>
          </p:nvPr>
        </p:nvSpPr>
        <p:spPr>
          <a:xfrm>
            <a:off x="-28477" y="737275"/>
            <a:ext cx="4744200" cy="41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import 'dart:math';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—----------------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None/>
            </a:pPr>
            <a:r>
              <a:t/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List&lt;Widget&gt; randomphotos() {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List&lt;Widget&gt; temp = [];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i = 0;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final random = Random();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t/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while (i &lt; 15) {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int randomNumber = random.nextInt(1084) + 1;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Widget w = Image.network(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"https://picsum.photos/id/$randomNumber/200/200",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);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temp.add(w);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i++;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return temp;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ID" sz="112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90000"/>
              </a:lnSpc>
              <a:spcBef>
                <a:spcPts val="256"/>
              </a:spcBef>
              <a:spcAft>
                <a:spcPts val="0"/>
              </a:spcAft>
              <a:buClr>
                <a:srgbClr val="FF0000"/>
              </a:buClr>
              <a:buSzPts val="1520"/>
              <a:buNone/>
            </a:pPr>
            <a:r>
              <a:t/>
            </a:r>
            <a:endParaRPr sz="112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4867775" y="1986625"/>
            <a:ext cx="3665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body: SingleChildScrollView(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child: Column(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children: [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	. . .,</a:t>
            </a:r>
            <a:b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SizedBox(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height: 500,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child: GridView.count(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crossAxisCount: 3,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  children: randomphotos(),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  ),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        ),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]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3076295" y="640100"/>
            <a:ext cx="2286000" cy="738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We use random function. Dont forget to import the Math library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55" name="Google Shape;455;p34"/>
          <p:cNvCxnSpPr>
            <a:stCxn id="454" idx="1"/>
          </p:cNvCxnSpPr>
          <p:nvPr/>
        </p:nvCxnSpPr>
        <p:spPr>
          <a:xfrm rot="10800000">
            <a:off x="1777895" y="874550"/>
            <a:ext cx="1298400" cy="135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34"/>
          <p:cNvCxnSpPr>
            <a:stCxn id="454" idx="2"/>
          </p:cNvCxnSpPr>
          <p:nvPr/>
        </p:nvCxnSpPr>
        <p:spPr>
          <a:xfrm flipH="1">
            <a:off x="3356195" y="1379000"/>
            <a:ext cx="863100" cy="1169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34"/>
          <p:cNvSpPr txBox="1"/>
          <p:nvPr/>
        </p:nvSpPr>
        <p:spPr>
          <a:xfrm>
            <a:off x="1933295" y="3559150"/>
            <a:ext cx="2286000" cy="95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We use image placeholder from picsum. It requires an id number to display </a:t>
            </a:r>
            <a:r>
              <a:rPr lang="en-ID"/>
              <a:t>specific</a:t>
            </a:r>
            <a:r>
              <a:rPr lang="en-ID"/>
              <a:t> photo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6132275" y="963900"/>
            <a:ext cx="2795100" cy="738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Check SizeBox here:</a:t>
            </a:r>
            <a:br>
              <a:rPr lang="en-ID"/>
            </a:br>
            <a:r>
              <a:rPr lang="en-ID" u="sng">
                <a:solidFill>
                  <a:schemeClr val="hlink"/>
                </a:solidFill>
                <a:hlinkClick r:id="rId4"/>
              </a:rPr>
              <a:t>https://youtu.be/EHPu_DzRfqA?si=9icYcVtbz7bE6CbZ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3567544" y="2180036"/>
            <a:ext cx="5424055" cy="752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AE5F1"/>
              </a:buClr>
              <a:buSzPts val="4800"/>
              <a:buFont typeface="Arial"/>
              <a:buNone/>
            </a:pPr>
            <a:r>
              <a:rPr b="1" lang="en-ID" sz="4800">
                <a:solidFill>
                  <a:srgbClr val="DAE5F1"/>
                </a:solidFill>
              </a:rPr>
              <a:t>SINGLE CHILD LAYOUT WIDGET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8000"/>
              <a:buFont typeface="Arial"/>
              <a:buNone/>
            </a:pPr>
            <a:r>
              <a:rPr b="1" lang="en-ID" sz="8000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7f1222e4cb_0_72"/>
          <p:cNvSpPr txBox="1"/>
          <p:nvPr>
            <p:ph type="title"/>
          </p:nvPr>
        </p:nvSpPr>
        <p:spPr>
          <a:xfrm>
            <a:off x="0" y="0"/>
            <a:ext cx="8229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Result</a:t>
            </a:r>
            <a:endParaRPr b="1" sz="3600">
              <a:solidFill>
                <a:srgbClr val="000090"/>
              </a:solidFill>
            </a:endParaRPr>
          </a:p>
        </p:txBody>
      </p:sp>
      <p:cxnSp>
        <p:nvCxnSpPr>
          <p:cNvPr id="464" name="Google Shape;464;g37f1222e4cb_0_72"/>
          <p:cNvCxnSpPr/>
          <p:nvPr/>
        </p:nvCxnSpPr>
        <p:spPr>
          <a:xfrm>
            <a:off x="0" y="576943"/>
            <a:ext cx="7337100" cy="1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descr="Google's Flutter framework spreads its wings and goes multi-platform |  TechCrunch" id="465" name="Google Shape;465;g37f1222e4cb_0_7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g37f1222e4cb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150" y="236450"/>
            <a:ext cx="2207625" cy="447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"/>
          <p:cNvSpPr txBox="1"/>
          <p:nvPr>
            <p:ph type="title"/>
          </p:nvPr>
        </p:nvSpPr>
        <p:spPr>
          <a:xfrm>
            <a:off x="3567544" y="2180036"/>
            <a:ext cx="5424055" cy="752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AE5F1"/>
              </a:buClr>
              <a:buSzPts val="5400"/>
              <a:buFont typeface="Arial"/>
              <a:buNone/>
            </a:pPr>
            <a:r>
              <a:rPr b="1" lang="en-ID" sz="5400">
                <a:solidFill>
                  <a:srgbClr val="DAE5F1"/>
                </a:solidFill>
              </a:rPr>
              <a:t>EXERCISE</a:t>
            </a:r>
            <a:endParaRPr b="1" sz="5400">
              <a:solidFill>
                <a:srgbClr val="DAE5F1"/>
              </a:solidFill>
            </a:endParaRPr>
          </a:p>
        </p:txBody>
      </p:sp>
      <p:sp>
        <p:nvSpPr>
          <p:cNvPr id="472" name="Google Shape;472;p35"/>
          <p:cNvSpPr txBox="1"/>
          <p:nvPr/>
        </p:nvSpPr>
        <p:spPr>
          <a:xfrm>
            <a:off x="1627907" y="2012758"/>
            <a:ext cx="1789545" cy="1391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ts val="8000"/>
              <a:buFont typeface="Arial"/>
              <a:buNone/>
            </a:pPr>
            <a:r>
              <a:rPr b="1" lang="en-ID" sz="8000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Exercise</a:t>
            </a:r>
            <a:endParaRPr/>
          </a:p>
        </p:txBody>
      </p:sp>
      <p:cxnSp>
        <p:nvCxnSpPr>
          <p:cNvPr id="478" name="Google Shape;478;p36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479" name="Google Shape;479;p3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blob:https://web.whatsapp.com/4be9237d-cfc1-462e-ba51-978e9348df04" id="480" name="Google Shape;480;p3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460374" y="831273"/>
            <a:ext cx="5419726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your Home page as a quote page.</a:t>
            </a:r>
            <a:b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displays a quote with background image, and the person who has the quote.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 to ULS </a:t>
            </a:r>
            <a:b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home.dart </a:t>
            </a:r>
            <a:b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D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capture of home screen when running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Flutter app layout with a prominent background image of nature, such as mountains or a sunset, covering the entire screen. Overlaid is a white card with rounded corners and a shadow effect. The card contains a circular image of Franklin D. Roosevelt at the top, followed by a quote in italic text: 'The only thing we have to fear is fear itself.' Below the quote is the author's name '- Franklin D. Roosevelt' in smaller text. The card is centered at the bottom of the screen, with a clean and modern design. The background image should be clearly visible." id="482" name="Google Shape;48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8709" y="781550"/>
            <a:ext cx="1759131" cy="35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/>
        </p:nvSpPr>
        <p:spPr>
          <a:xfrm>
            <a:off x="4862945" y="778274"/>
            <a:ext cx="3946237" cy="4070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ue-man-Questions-Comments" id="488" name="Google Shape;48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57" y="547551"/>
            <a:ext cx="4474288" cy="462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a5e84da47_0_2"/>
          <p:cNvSpPr txBox="1"/>
          <p:nvPr>
            <p:ph type="title"/>
          </p:nvPr>
        </p:nvSpPr>
        <p:spPr>
          <a:xfrm>
            <a:off x="0" y="0"/>
            <a:ext cx="82296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Single Child Layout Widget</a:t>
            </a:r>
            <a:endParaRPr/>
          </a:p>
        </p:txBody>
      </p:sp>
      <p:cxnSp>
        <p:nvCxnSpPr>
          <p:cNvPr id="121" name="Google Shape;121;g38a5e84da47_0_2"/>
          <p:cNvCxnSpPr/>
          <p:nvPr/>
        </p:nvCxnSpPr>
        <p:spPr>
          <a:xfrm>
            <a:off x="0" y="576943"/>
            <a:ext cx="7337100" cy="1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descr="Google's Flutter framework spreads its wings and goes multi-platform |  TechCrunch" id="122" name="Google Shape;122;g38a5e84da47_0_2"/>
          <p:cNvSpPr/>
          <p:nvPr/>
        </p:nvSpPr>
        <p:spPr>
          <a:xfrm>
            <a:off x="155575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g38a5e84da47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5" y="751427"/>
            <a:ext cx="59817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38a5e84da47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94170" y="2718200"/>
            <a:ext cx="58483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Single Child Layout Widget (2)</a:t>
            </a:r>
            <a:endParaRPr/>
          </a:p>
        </p:txBody>
      </p:sp>
      <p:cxnSp>
        <p:nvCxnSpPr>
          <p:cNvPr id="130" name="Google Shape;130;p6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31" name="Google Shape;131;p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75" y="960046"/>
            <a:ext cx="393382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4200" y="960046"/>
            <a:ext cx="19716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Single Child Layout Widget (3)</a:t>
            </a:r>
            <a:endParaRPr/>
          </a:p>
        </p:txBody>
      </p:sp>
      <p:cxnSp>
        <p:nvCxnSpPr>
          <p:cNvPr id="139" name="Google Shape;139;p7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40" name="Google Shape;140;p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75" y="898814"/>
            <a:ext cx="59150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978" y="1584614"/>
            <a:ext cx="59055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7508" y="2851439"/>
            <a:ext cx="58864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8025" y="1756064"/>
            <a:ext cx="20859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Align Layout</a:t>
            </a:r>
            <a:endParaRPr/>
          </a:p>
        </p:txBody>
      </p:sp>
      <p:cxnSp>
        <p:nvCxnSpPr>
          <p:cNvPr id="150" name="Google Shape;150;p8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51" name="Google Shape;151;p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 txBox="1"/>
          <p:nvPr>
            <p:ph idx="1" type="body"/>
          </p:nvPr>
        </p:nvSpPr>
        <p:spPr>
          <a:xfrm>
            <a:off x="457200" y="783771"/>
            <a:ext cx="8534400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Use this widget to align the child according to the alignment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Its size may adjust automatically based on the child’s size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Alignment can be set to </a:t>
            </a:r>
            <a:r>
              <a:rPr lang="en-ID" sz="2000">
                <a:solidFill>
                  <a:schemeClr val="accent2"/>
                </a:solidFill>
              </a:rPr>
              <a:t>any named position</a:t>
            </a:r>
            <a:r>
              <a:rPr lang="en-ID" sz="2000"/>
              <a:t> (bottomCenter, bottomRight, bottomLeft, center, centerLeft, centerRight, topCenter, topRight, topLeft) or defining </a:t>
            </a:r>
            <a:r>
              <a:rPr lang="en-ID" sz="2000">
                <a:solidFill>
                  <a:schemeClr val="accent6"/>
                </a:solidFill>
              </a:rPr>
              <a:t>our own alignment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ID" sz="2000">
                <a:solidFill>
                  <a:srgbClr val="FF0000"/>
                </a:solidFill>
              </a:rPr>
              <a:t>   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387970" y="3392060"/>
            <a:ext cx="3448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Align(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alignment: </a:t>
            </a:r>
            <a:r>
              <a:rPr lang="en-ID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Alignment.center</a:t>
            </a: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child: Text('Ini Align’),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4382652" y="3394300"/>
            <a:ext cx="3774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Align( </a:t>
            </a:r>
            <a:b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alignment: </a:t>
            </a:r>
            <a:r>
              <a:rPr lang="en-ID" sz="16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Alignment(0.2, 0.6)</a:t>
            </a: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child</a:t>
            </a: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: Text( ‘blablabla’),</a:t>
            </a:r>
            <a:b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ID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8"/>
          <p:cNvSpPr txBox="1"/>
          <p:nvPr/>
        </p:nvSpPr>
        <p:spPr>
          <a:xfrm>
            <a:off x="3336996" y="2513386"/>
            <a:ext cx="1444625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Single child</a:t>
            </a:r>
            <a:endParaRPr/>
          </a:p>
        </p:txBody>
      </p:sp>
      <p:cxnSp>
        <p:nvCxnSpPr>
          <p:cNvPr id="156" name="Google Shape;156;p8"/>
          <p:cNvCxnSpPr>
            <a:stCxn id="155" idx="2"/>
          </p:cNvCxnSpPr>
          <p:nvPr/>
        </p:nvCxnSpPr>
        <p:spPr>
          <a:xfrm>
            <a:off x="4059309" y="2882718"/>
            <a:ext cx="1776600" cy="509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7" name="Google Shape;157;p8"/>
          <p:cNvCxnSpPr>
            <a:stCxn id="155" idx="2"/>
            <a:endCxn id="153" idx="0"/>
          </p:cNvCxnSpPr>
          <p:nvPr/>
        </p:nvCxnSpPr>
        <p:spPr>
          <a:xfrm flipH="1">
            <a:off x="2112009" y="2882718"/>
            <a:ext cx="1947300" cy="509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0" y="0"/>
            <a:ext cx="8229600" cy="5769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ct val="100000"/>
              <a:buFont typeface="Arial"/>
              <a:buNone/>
            </a:pPr>
            <a:r>
              <a:rPr b="1" lang="en-ID" sz="3600">
                <a:solidFill>
                  <a:srgbClr val="000090"/>
                </a:solidFill>
              </a:rPr>
              <a:t>Alignment</a:t>
            </a:r>
            <a:endParaRPr/>
          </a:p>
        </p:txBody>
      </p:sp>
      <p:cxnSp>
        <p:nvCxnSpPr>
          <p:cNvPr id="163" name="Google Shape;163;p9"/>
          <p:cNvCxnSpPr/>
          <p:nvPr/>
        </p:nvCxnSpPr>
        <p:spPr>
          <a:xfrm>
            <a:off x="0" y="576943"/>
            <a:ext cx="7336971" cy="1588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descr="Google's Flutter framework spreads its wings and goes multi-platform |  TechCrunch" id="164" name="Google Shape;164;p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 txBox="1"/>
          <p:nvPr>
            <p:ph idx="1" type="body"/>
          </p:nvPr>
        </p:nvSpPr>
        <p:spPr>
          <a:xfrm>
            <a:off x="457200" y="783771"/>
            <a:ext cx="3995854" cy="3810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Valid range: -1.0 to 1.0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X = -1.0 means the left edge of the child is aligned with the left edge of the parent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X = 1.0 means the right edge of the child is aligned with the right edge of the parent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D" sz="2000"/>
              <a:t>Any values in-between will be interpolated/extrapolated linearly</a:t>
            </a:r>
            <a:endParaRPr/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596" y="871189"/>
            <a:ext cx="3221003" cy="269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formatik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2010-04-12T23:12:02Z</dcterms:created>
  <dc:creator>Diana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0x0101004CDBB0EA5517DF4B873B215CB2C55DE6</vt:lpwstr>
  </property>
</Properties>
</file>